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50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845" y="505964"/>
            <a:ext cx="4939001" cy="39211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56355" y="2915157"/>
            <a:ext cx="2431288" cy="63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8050" y="1990089"/>
            <a:ext cx="7334250" cy="3274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40014" y="6456827"/>
            <a:ext cx="221615" cy="164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88888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90.png"/><Relationship Id="rId18" Type="http://schemas.openxmlformats.org/officeDocument/2006/relationships/image" Target="../media/image94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12" Type="http://schemas.openxmlformats.org/officeDocument/2006/relationships/image" Target="../media/image89.png"/><Relationship Id="rId17" Type="http://schemas.openxmlformats.org/officeDocument/2006/relationships/image" Target="../media/image93.png"/><Relationship Id="rId2" Type="http://schemas.openxmlformats.org/officeDocument/2006/relationships/image" Target="../media/image83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88.png"/><Relationship Id="rId5" Type="http://schemas.openxmlformats.org/officeDocument/2006/relationships/image" Target="../media/image85.png"/><Relationship Id="rId15" Type="http://schemas.openxmlformats.org/officeDocument/2006/relationships/image" Target="../media/image91.png"/><Relationship Id="rId10" Type="http://schemas.openxmlformats.org/officeDocument/2006/relationships/image" Target="../media/image87.png"/><Relationship Id="rId19" Type="http://schemas.openxmlformats.org/officeDocument/2006/relationships/image" Target="../media/image95.png"/><Relationship Id="rId4" Type="http://schemas.openxmlformats.org/officeDocument/2006/relationships/image" Target="../media/image84.png"/><Relationship Id="rId9" Type="http://schemas.openxmlformats.org/officeDocument/2006/relationships/image" Target="../media/image86.png"/><Relationship Id="rId1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2" Type="http://schemas.openxmlformats.org/officeDocument/2006/relationships/image" Target="../media/image32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5" Type="http://schemas.openxmlformats.org/officeDocument/2006/relationships/image" Target="../media/image7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64.png"/><Relationship Id="rId5" Type="http://schemas.openxmlformats.org/officeDocument/2006/relationships/image" Target="../media/image60.png"/><Relationship Id="rId10" Type="http://schemas.openxmlformats.org/officeDocument/2006/relationships/image" Target="../media/image22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6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22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79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0538" y="2583941"/>
            <a:ext cx="61226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0" spc="-5" dirty="0">
                <a:latin typeface="Calibri Light"/>
                <a:cs typeface="Calibri Light"/>
              </a:rPr>
              <a:t>Input</a:t>
            </a:r>
            <a:r>
              <a:rPr sz="4500" b="0" spc="-40" dirty="0">
                <a:latin typeface="Calibri Light"/>
                <a:cs typeface="Calibri Light"/>
              </a:rPr>
              <a:t> </a:t>
            </a:r>
            <a:r>
              <a:rPr sz="4500" b="0" spc="-5" dirty="0">
                <a:latin typeface="Calibri Light"/>
                <a:cs typeface="Calibri Light"/>
              </a:rPr>
              <a:t>Device:</a:t>
            </a:r>
            <a:r>
              <a:rPr sz="4500" b="0" spc="-40" dirty="0">
                <a:latin typeface="Calibri Light"/>
                <a:cs typeface="Calibri Light"/>
              </a:rPr>
              <a:t> </a:t>
            </a:r>
            <a:r>
              <a:rPr sz="4500" b="0" spc="-10" dirty="0">
                <a:latin typeface="Calibri Light"/>
                <a:cs typeface="Calibri Light"/>
              </a:rPr>
              <a:t>Scanner</a:t>
            </a:r>
            <a:r>
              <a:rPr sz="4500" b="0" spc="-40" dirty="0">
                <a:latin typeface="Calibri Light"/>
                <a:cs typeface="Calibri Light"/>
              </a:rPr>
              <a:t> </a:t>
            </a:r>
            <a:r>
              <a:rPr sz="4500" b="0" dirty="0">
                <a:latin typeface="Calibri Light"/>
                <a:cs typeface="Calibri Light"/>
              </a:rPr>
              <a:t>(3D)</a:t>
            </a:r>
            <a:endParaRPr sz="45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0965" y="3519678"/>
            <a:ext cx="2322195" cy="71814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sz="1800" spc="-5" dirty="0">
                <a:latin typeface="Calibri"/>
                <a:cs typeface="Calibri"/>
              </a:rPr>
              <a:t>CSE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315</a:t>
            </a:r>
          </a:p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1800" spc="-10" dirty="0">
                <a:latin typeface="Calibri"/>
                <a:cs typeface="Calibri"/>
              </a:rPr>
              <a:t>Peripherals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>
                <a:latin typeface="Calibri"/>
                <a:cs typeface="Calibri"/>
              </a:rPr>
              <a:t>&amp;</a:t>
            </a:r>
            <a:r>
              <a:rPr sz="1800" spc="-20">
                <a:latin typeface="Calibri"/>
                <a:cs typeface="Calibri"/>
              </a:rPr>
              <a:t> </a:t>
            </a:r>
            <a:r>
              <a:rPr sz="1800" spc="-10">
                <a:latin typeface="Calibri"/>
                <a:cs typeface="Calibri"/>
              </a:rPr>
              <a:t>Interfacing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38328"/>
            <a:ext cx="49745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3D</a:t>
            </a:r>
            <a:r>
              <a:rPr b="0" spc="-25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spc="-10" dirty="0">
                <a:solidFill>
                  <a:srgbClr val="333E50"/>
                </a:solidFill>
                <a:latin typeface="Calibri Light"/>
                <a:cs typeface="Calibri Light"/>
              </a:rPr>
              <a:t>Scanner</a:t>
            </a:r>
            <a:r>
              <a:rPr b="0" spc="-45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:</a:t>
            </a:r>
            <a:r>
              <a:rPr b="0" spc="-20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spc="-10" dirty="0">
                <a:solidFill>
                  <a:srgbClr val="333E50"/>
                </a:solidFill>
                <a:latin typeface="Calibri Light"/>
                <a:cs typeface="Calibri Light"/>
              </a:rPr>
              <a:t>Screenshot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2603" y="1305298"/>
            <a:ext cx="6851944" cy="55504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38328"/>
            <a:ext cx="49745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3D</a:t>
            </a:r>
            <a:r>
              <a:rPr b="0" spc="-25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spc="-10" dirty="0">
                <a:solidFill>
                  <a:srgbClr val="333E50"/>
                </a:solidFill>
                <a:latin typeface="Calibri Light"/>
                <a:cs typeface="Calibri Light"/>
              </a:rPr>
              <a:t>Scanner</a:t>
            </a:r>
            <a:r>
              <a:rPr b="0" spc="-45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:</a:t>
            </a:r>
            <a:r>
              <a:rPr b="0" spc="-20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spc="-10" dirty="0">
                <a:solidFill>
                  <a:srgbClr val="333E50"/>
                </a:solidFill>
                <a:latin typeface="Calibri Light"/>
                <a:cs typeface="Calibri Light"/>
              </a:rPr>
              <a:t>Screenshot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8789" y="1404365"/>
            <a:ext cx="7184902" cy="54513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076" y="505964"/>
            <a:ext cx="5152493" cy="4833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338328"/>
            <a:ext cx="51904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3D</a:t>
            </a:r>
            <a:r>
              <a:rPr b="0" spc="-25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spc="-10" dirty="0">
                <a:solidFill>
                  <a:srgbClr val="333E50"/>
                </a:solidFill>
                <a:latin typeface="Calibri Light"/>
                <a:cs typeface="Calibri Light"/>
              </a:rPr>
              <a:t>Scanner</a:t>
            </a:r>
            <a:r>
              <a:rPr b="0" spc="-45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:</a:t>
            </a:r>
            <a:r>
              <a:rPr b="0" spc="-20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spc="-10" dirty="0">
                <a:solidFill>
                  <a:srgbClr val="333E50"/>
                </a:solidFill>
                <a:latin typeface="Calibri Light"/>
                <a:cs typeface="Calibri Light"/>
              </a:rPr>
              <a:t>Applications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8462" y="1456182"/>
            <a:ext cx="8486140" cy="3338829"/>
            <a:chOff x="648462" y="1456182"/>
            <a:chExt cx="8486140" cy="333882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3083" y="1726562"/>
              <a:ext cx="116802" cy="1264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434" y="1456182"/>
              <a:ext cx="1747265" cy="7818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0928" y="1456182"/>
              <a:ext cx="1089672" cy="7818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01112" y="1456182"/>
              <a:ext cx="569988" cy="7818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9316" y="1456182"/>
              <a:ext cx="650011" cy="7818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97529" y="1456182"/>
              <a:ext cx="1804416" cy="7818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40173" y="1456182"/>
              <a:ext cx="677443" cy="7818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55820" y="1456182"/>
              <a:ext cx="1175003" cy="7818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69052" y="1456182"/>
              <a:ext cx="685825" cy="7818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93079" y="1456182"/>
              <a:ext cx="3541014" cy="7818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5434" y="1797558"/>
              <a:ext cx="1367028" cy="7818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8462" y="2257780"/>
              <a:ext cx="557060" cy="73154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5434" y="2240280"/>
              <a:ext cx="4235196" cy="7818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8462" y="2701264"/>
              <a:ext cx="557060" cy="73154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5434" y="2683764"/>
              <a:ext cx="4181094" cy="7818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8462" y="3143986"/>
              <a:ext cx="557060" cy="73154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5434" y="3126486"/>
              <a:ext cx="2107691" cy="7818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8462" y="3586708"/>
              <a:ext cx="557060" cy="73154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5434" y="3569208"/>
              <a:ext cx="1774698" cy="7818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8462" y="4030192"/>
              <a:ext cx="557060" cy="73154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5434" y="4012692"/>
              <a:ext cx="1870710" cy="781812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40739" y="1533652"/>
            <a:ext cx="7988934" cy="300926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84150" marR="5080" indent="-171450">
              <a:lnSpc>
                <a:spcPts val="2690"/>
              </a:lnSpc>
              <a:spcBef>
                <a:spcPts val="750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spc="-10" dirty="0">
                <a:latin typeface="Calibri"/>
                <a:cs typeface="Calibri"/>
              </a:rPr>
              <a:t>Creating </a:t>
            </a:r>
            <a:r>
              <a:rPr sz="2800" b="1" spc="-5" dirty="0">
                <a:latin typeface="Calibri"/>
                <a:cs typeface="Calibri"/>
              </a:rPr>
              <a:t>CAD </a:t>
            </a:r>
            <a:r>
              <a:rPr sz="2800" spc="-10" dirty="0">
                <a:latin typeface="Calibri"/>
                <a:cs typeface="Calibri"/>
              </a:rPr>
              <a:t>(</a:t>
            </a:r>
            <a:r>
              <a:rPr sz="2800" b="1" spc="-1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omputer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ided </a:t>
            </a:r>
            <a:r>
              <a:rPr sz="2800" b="1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esign) models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real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object</a:t>
            </a:r>
            <a:endParaRPr sz="2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145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spc="-5" dirty="0">
                <a:latin typeface="Calibri"/>
                <a:cs typeface="Calibri"/>
              </a:rPr>
              <a:t>Building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(house)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modeling</a:t>
            </a:r>
            <a:endParaRPr sz="2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spc="-10" dirty="0">
                <a:latin typeface="Calibri"/>
                <a:cs typeface="Calibri"/>
              </a:rPr>
              <a:t>Product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quality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assurance</a:t>
            </a:r>
            <a:endParaRPr sz="2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dentistry</a:t>
            </a:r>
            <a:endParaRPr sz="2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cancer</a:t>
            </a:r>
            <a:endParaRPr sz="2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gaming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272" y="533321"/>
            <a:ext cx="3894037" cy="3647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338328"/>
            <a:ext cx="391350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5" dirty="0">
                <a:solidFill>
                  <a:srgbClr val="333E50"/>
                </a:solidFill>
                <a:latin typeface="Calibri Light"/>
                <a:cs typeface="Calibri Light"/>
              </a:rPr>
              <a:t>Camera</a:t>
            </a:r>
            <a:r>
              <a:rPr b="0" spc="-50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spc="-90" dirty="0">
                <a:solidFill>
                  <a:srgbClr val="333E50"/>
                </a:solidFill>
                <a:latin typeface="Calibri Light"/>
                <a:cs typeface="Calibri Light"/>
              </a:rPr>
              <a:t>Vs</a:t>
            </a:r>
            <a:r>
              <a:rPr b="0" spc="-35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spc="-10" dirty="0">
                <a:solidFill>
                  <a:srgbClr val="333E50"/>
                </a:solidFill>
                <a:latin typeface="Calibri Light"/>
                <a:cs typeface="Calibri Light"/>
              </a:rPr>
              <a:t>Scanner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8050" y="1990089"/>
          <a:ext cx="7334250" cy="3274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5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5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3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346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600" spc="-45" dirty="0">
                          <a:latin typeface="Calibri Light"/>
                          <a:cs typeface="Calibri Light"/>
                        </a:rPr>
                        <a:t>K</a:t>
                      </a:r>
                      <a:r>
                        <a:rPr sz="1600" spc="-25" dirty="0">
                          <a:latin typeface="Calibri Light"/>
                          <a:cs typeface="Calibri Light"/>
                        </a:rPr>
                        <a:t>e</a:t>
                      </a:r>
                      <a:r>
                        <a:rPr sz="1600" dirty="0">
                          <a:latin typeface="Calibri Light"/>
                          <a:cs typeface="Calibri Light"/>
                        </a:rPr>
                        <a:t>y</a:t>
                      </a:r>
                      <a:r>
                        <a:rPr sz="1600" spc="-45" dirty="0">
                          <a:latin typeface="Calibri Light"/>
                          <a:cs typeface="Calibri Light"/>
                        </a:rPr>
                        <a:t> </a:t>
                      </a:r>
                      <a:r>
                        <a:rPr sz="1600" spc="-50" dirty="0">
                          <a:latin typeface="Calibri Light"/>
                          <a:cs typeface="Calibri Light"/>
                        </a:rPr>
                        <a:t>P</a:t>
                      </a:r>
                      <a:r>
                        <a:rPr sz="1600" spc="-10" dirty="0">
                          <a:latin typeface="Calibri Light"/>
                          <a:cs typeface="Calibri Light"/>
                        </a:rPr>
                        <a:t>o</a:t>
                      </a:r>
                      <a:r>
                        <a:rPr sz="1600" dirty="0">
                          <a:latin typeface="Calibri Light"/>
                          <a:cs typeface="Calibri Light"/>
                        </a:rPr>
                        <a:t>i</a:t>
                      </a:r>
                      <a:r>
                        <a:rPr sz="1600" spc="-35" dirty="0">
                          <a:latin typeface="Calibri Light"/>
                          <a:cs typeface="Calibri Light"/>
                        </a:rPr>
                        <a:t>n</a:t>
                      </a:r>
                      <a:r>
                        <a:rPr sz="1600" dirty="0">
                          <a:latin typeface="Calibri Light"/>
                          <a:cs typeface="Calibri Light"/>
                        </a:rPr>
                        <a:t>t</a:t>
                      </a:r>
                      <a:endParaRPr sz="1600">
                        <a:latin typeface="Calibri Light"/>
                        <a:cs typeface="Calibri Light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Camera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Scanner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600" dirty="0">
                          <a:latin typeface="Calibri Light"/>
                          <a:cs typeface="Calibri Light"/>
                        </a:rPr>
                        <a:t>Dimension</a:t>
                      </a:r>
                      <a:endParaRPr sz="1600">
                        <a:latin typeface="Calibri Light"/>
                        <a:cs typeface="Calibri Light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970915" marR="127635" indent="-8343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5" dirty="0">
                          <a:latin typeface="Calibri Light"/>
                          <a:cs typeface="Calibri Light"/>
                        </a:rPr>
                        <a:t>Creates</a:t>
                      </a:r>
                      <a:r>
                        <a:rPr sz="1600" spc="-20" dirty="0">
                          <a:latin typeface="Calibri Light"/>
                          <a:cs typeface="Calibri Light"/>
                        </a:rPr>
                        <a:t> </a:t>
                      </a:r>
                      <a:r>
                        <a:rPr sz="1600" dirty="0">
                          <a:latin typeface="Calibri Light"/>
                          <a:cs typeface="Calibri Light"/>
                        </a:rPr>
                        <a:t>an</a:t>
                      </a:r>
                      <a:r>
                        <a:rPr sz="1600" spc="-10" dirty="0">
                          <a:latin typeface="Calibri Light"/>
                          <a:cs typeface="Calibri Light"/>
                        </a:rPr>
                        <a:t> </a:t>
                      </a:r>
                      <a:r>
                        <a:rPr sz="1600" spc="-5" dirty="0">
                          <a:latin typeface="Calibri Light"/>
                          <a:cs typeface="Calibri Light"/>
                        </a:rPr>
                        <a:t>image</a:t>
                      </a:r>
                      <a:r>
                        <a:rPr sz="1600" spc="-30" dirty="0">
                          <a:latin typeface="Calibri Light"/>
                          <a:cs typeface="Calibri Light"/>
                        </a:rPr>
                        <a:t> </a:t>
                      </a:r>
                      <a:r>
                        <a:rPr sz="1600" spc="-10" dirty="0">
                          <a:latin typeface="Calibri Light"/>
                          <a:cs typeface="Calibri Light"/>
                        </a:rPr>
                        <a:t>from</a:t>
                      </a:r>
                      <a:r>
                        <a:rPr sz="1600" spc="-20" dirty="0">
                          <a:latin typeface="Calibri Light"/>
                          <a:cs typeface="Calibri Light"/>
                        </a:rPr>
                        <a:t> </a:t>
                      </a:r>
                      <a:r>
                        <a:rPr sz="1600" dirty="0">
                          <a:latin typeface="Calibri Light"/>
                          <a:cs typeface="Calibri Light"/>
                        </a:rPr>
                        <a:t>3D </a:t>
                      </a:r>
                      <a:r>
                        <a:rPr sz="1600" spc="-350" dirty="0">
                          <a:latin typeface="Calibri Light"/>
                          <a:cs typeface="Calibri Light"/>
                        </a:rPr>
                        <a:t> </a:t>
                      </a:r>
                      <a:r>
                        <a:rPr sz="1600" spc="-10" dirty="0">
                          <a:latin typeface="Calibri Light"/>
                          <a:cs typeface="Calibri Light"/>
                        </a:rPr>
                        <a:t>to </a:t>
                      </a:r>
                      <a:r>
                        <a:rPr sz="1600" dirty="0">
                          <a:latin typeface="Calibri Light"/>
                          <a:cs typeface="Calibri Light"/>
                        </a:rPr>
                        <a:t>2D</a:t>
                      </a:r>
                      <a:endParaRPr sz="1600">
                        <a:latin typeface="Calibri Light"/>
                        <a:cs typeface="Calibri Light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700405" marR="127000" indent="-5664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Creates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an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image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from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2D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600" spc="-3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2D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 or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 3D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 3D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Portability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3208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Portable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Non-portable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3208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Resolution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Higher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Lower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600" spc="-5" dirty="0">
                          <a:latin typeface="Calibri Light"/>
                          <a:cs typeface="Calibri Light"/>
                        </a:rPr>
                        <a:t>3</a:t>
                      </a:r>
                      <a:r>
                        <a:rPr sz="1575" spc="-7" baseline="26455" dirty="0">
                          <a:latin typeface="Calibri Light"/>
                          <a:cs typeface="Calibri Light"/>
                        </a:rPr>
                        <a:t>rd</a:t>
                      </a:r>
                      <a:r>
                        <a:rPr sz="1575" spc="142" baseline="26455" dirty="0">
                          <a:latin typeface="Calibri Light"/>
                          <a:cs typeface="Calibri Light"/>
                        </a:rPr>
                        <a:t> </a:t>
                      </a:r>
                      <a:r>
                        <a:rPr sz="1600" spc="-10" dirty="0">
                          <a:latin typeface="Calibri Light"/>
                          <a:cs typeface="Calibri Light"/>
                        </a:rPr>
                        <a:t>Party</a:t>
                      </a:r>
                      <a:r>
                        <a:rPr sz="1600" spc="-45" dirty="0">
                          <a:latin typeface="Calibri Light"/>
                          <a:cs typeface="Calibri Light"/>
                        </a:rPr>
                        <a:t> </a:t>
                      </a:r>
                      <a:r>
                        <a:rPr sz="1600" spc="-5" dirty="0">
                          <a:latin typeface="Calibri Light"/>
                          <a:cs typeface="Calibri Light"/>
                        </a:rPr>
                        <a:t>software</a:t>
                      </a:r>
                      <a:endParaRPr sz="1600">
                        <a:latin typeface="Calibri Light"/>
                        <a:cs typeface="Calibri Light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Necessary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Necessary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600" spc="-5" dirty="0">
                          <a:latin typeface="Calibri Light"/>
                          <a:cs typeface="Calibri Light"/>
                        </a:rPr>
                        <a:t>On</a:t>
                      </a:r>
                      <a:r>
                        <a:rPr sz="1600" spc="-20" dirty="0">
                          <a:latin typeface="Calibri Light"/>
                          <a:cs typeface="Calibri Light"/>
                        </a:rPr>
                        <a:t> system</a:t>
                      </a:r>
                      <a:r>
                        <a:rPr sz="1600" spc="-25" dirty="0">
                          <a:latin typeface="Calibri Light"/>
                          <a:cs typeface="Calibri Light"/>
                        </a:rPr>
                        <a:t> </a:t>
                      </a:r>
                      <a:r>
                        <a:rPr sz="1600" spc="-5" dirty="0">
                          <a:latin typeface="Calibri Light"/>
                          <a:cs typeface="Calibri Light"/>
                        </a:rPr>
                        <a:t>monitor</a:t>
                      </a:r>
                      <a:endParaRPr sz="1600">
                        <a:latin typeface="Calibri Light"/>
                        <a:cs typeface="Calibri Light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Available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600" spc="-5" dirty="0">
                          <a:latin typeface="Calibri Light"/>
                          <a:cs typeface="Calibri Light"/>
                        </a:rPr>
                        <a:t>Not</a:t>
                      </a:r>
                      <a:r>
                        <a:rPr sz="1600" spc="-25" dirty="0">
                          <a:latin typeface="Calibri Light"/>
                          <a:cs typeface="Calibri Light"/>
                        </a:rPr>
                        <a:t> </a:t>
                      </a:r>
                      <a:r>
                        <a:rPr sz="1600" spc="-10" dirty="0">
                          <a:latin typeface="Calibri Light"/>
                          <a:cs typeface="Calibri Light"/>
                        </a:rPr>
                        <a:t>Available</a:t>
                      </a:r>
                      <a:endParaRPr sz="1600">
                        <a:latin typeface="Calibri Light"/>
                        <a:cs typeface="Calibri Light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6181" y="3082287"/>
            <a:ext cx="2183066" cy="3921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6355" y="2915157"/>
            <a:ext cx="22009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Thank</a:t>
            </a:r>
            <a:r>
              <a:rPr spc="-85" dirty="0"/>
              <a:t> </a:t>
            </a:r>
            <a:r>
              <a:rPr spc="-110" dirty="0"/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3086" y="533321"/>
            <a:ext cx="2559107" cy="3647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338328"/>
            <a:ext cx="25895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solidFill>
                  <a:srgbClr val="333E50"/>
                </a:solidFill>
                <a:latin typeface="Calibri Light"/>
                <a:cs typeface="Calibri Light"/>
              </a:rPr>
              <a:t>Scanner</a:t>
            </a:r>
            <a:r>
              <a:rPr b="0" spc="-65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:</a:t>
            </a:r>
            <a:r>
              <a:rPr b="0" spc="-45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3D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8462" y="1456182"/>
            <a:ext cx="8305800" cy="2350770"/>
            <a:chOff x="648462" y="1456182"/>
            <a:chExt cx="8305800" cy="23507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3083" y="1726562"/>
              <a:ext cx="116802" cy="1264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434" y="1456182"/>
              <a:ext cx="3165348" cy="7818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9010" y="1456182"/>
              <a:ext cx="712508" cy="7818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9707" y="1456182"/>
              <a:ext cx="1972817" cy="7818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8462" y="1916404"/>
              <a:ext cx="557060" cy="7315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5434" y="1898904"/>
              <a:ext cx="8148828" cy="7818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434" y="2240280"/>
              <a:ext cx="2468117" cy="7818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8462" y="2701264"/>
              <a:ext cx="557060" cy="73154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5434" y="2683764"/>
              <a:ext cx="8011668" cy="7818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5434" y="3025140"/>
              <a:ext cx="4520946" cy="78181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40739" y="1533652"/>
            <a:ext cx="7803515" cy="2021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2D</a:t>
            </a:r>
            <a:r>
              <a:rPr sz="2800" spc="-5" dirty="0">
                <a:latin typeface="Calibri"/>
                <a:cs typeface="Calibri"/>
              </a:rPr>
              <a:t> scanner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Z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dimension</a:t>
            </a:r>
            <a:endParaRPr sz="2800">
              <a:latin typeface="Calibri"/>
              <a:cs typeface="Calibri"/>
            </a:endParaRPr>
          </a:p>
          <a:p>
            <a:pPr marL="184150" marR="5080" indent="-171450">
              <a:lnSpc>
                <a:spcPct val="80000"/>
              </a:lnSpc>
              <a:spcBef>
                <a:spcPts val="800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dirty="0">
                <a:latin typeface="Calibri"/>
                <a:cs typeface="Calibri"/>
              </a:rPr>
              <a:t>It is able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5" dirty="0">
                <a:latin typeface="Calibri"/>
                <a:cs typeface="Calibri"/>
              </a:rPr>
              <a:t>analyze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real world </a:t>
            </a:r>
            <a:r>
              <a:rPr sz="2800" spc="-5" dirty="0">
                <a:latin typeface="Calibri"/>
                <a:cs typeface="Calibri"/>
              </a:rPr>
              <a:t>object </a:t>
            </a:r>
            <a:r>
              <a:rPr sz="2800" dirty="0">
                <a:latin typeface="Calibri"/>
                <a:cs typeface="Calibri"/>
              </a:rPr>
              <a:t>in all the </a:t>
            </a:r>
            <a:r>
              <a:rPr sz="2800" spc="-5" dirty="0">
                <a:latin typeface="Calibri"/>
                <a:cs typeface="Calibri"/>
              </a:rPr>
              <a:t>(X, </a:t>
            </a:r>
            <a:r>
              <a:rPr sz="2800" spc="-170" dirty="0">
                <a:latin typeface="Calibri"/>
                <a:cs typeface="Calibri"/>
              </a:rPr>
              <a:t>Y,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Z)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dimensions</a:t>
            </a:r>
            <a:endParaRPr sz="2800">
              <a:latin typeface="Calibri"/>
              <a:cs typeface="Calibri"/>
            </a:endParaRPr>
          </a:p>
          <a:p>
            <a:pPr marL="184150" marR="140970" indent="-171450">
              <a:lnSpc>
                <a:spcPts val="2690"/>
              </a:lnSpc>
              <a:spcBef>
                <a:spcPts val="780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spc="-5" dirty="0">
                <a:latin typeface="Calibri"/>
                <a:cs typeface="Calibri"/>
              </a:rPr>
              <a:t>This </a:t>
            </a:r>
            <a:r>
              <a:rPr sz="2800" dirty="0">
                <a:latin typeface="Calibri"/>
                <a:cs typeface="Calibri"/>
              </a:rPr>
              <a:t>type </a:t>
            </a:r>
            <a:r>
              <a:rPr sz="2800" spc="-5" dirty="0">
                <a:latin typeface="Calibri"/>
                <a:cs typeface="Calibri"/>
              </a:rPr>
              <a:t>of scanner </a:t>
            </a:r>
            <a:r>
              <a:rPr sz="2800" dirty="0">
                <a:latin typeface="Calibri"/>
                <a:cs typeface="Calibri"/>
              </a:rPr>
              <a:t>is </a:t>
            </a:r>
            <a:r>
              <a:rPr sz="2800" spc="-5" dirty="0">
                <a:latin typeface="Calibri"/>
                <a:cs typeface="Calibri"/>
              </a:rPr>
              <a:t>specially used </a:t>
            </a:r>
            <a:r>
              <a:rPr sz="2800" dirty="0">
                <a:latin typeface="Calibri"/>
                <a:cs typeface="Calibri"/>
              </a:rPr>
              <a:t>in </a:t>
            </a:r>
            <a:r>
              <a:rPr sz="2800" spc="-10" dirty="0">
                <a:latin typeface="Calibri"/>
                <a:cs typeface="Calibri"/>
              </a:rPr>
              <a:t>entertaining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industries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(movie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gaming)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08326" y="3791711"/>
            <a:ext cx="3925062" cy="3064002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089" y="505964"/>
            <a:ext cx="5317146" cy="4833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338328"/>
            <a:ext cx="53428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3D</a:t>
            </a:r>
            <a:r>
              <a:rPr b="0" spc="-5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spc="-10" dirty="0">
                <a:solidFill>
                  <a:srgbClr val="333E50"/>
                </a:solidFill>
                <a:latin typeface="Calibri Light"/>
                <a:cs typeface="Calibri Light"/>
              </a:rPr>
              <a:t>Scanner</a:t>
            </a:r>
            <a:r>
              <a:rPr b="0" spc="-30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:</a:t>
            </a:r>
            <a:r>
              <a:rPr b="0" spc="-5" dirty="0">
                <a:solidFill>
                  <a:srgbClr val="333E50"/>
                </a:solidFill>
                <a:latin typeface="Calibri Light"/>
                <a:cs typeface="Calibri Light"/>
              </a:rPr>
              <a:t> Functionality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8462" y="1456182"/>
            <a:ext cx="7573645" cy="2009775"/>
            <a:chOff x="648462" y="1456182"/>
            <a:chExt cx="7573645" cy="20097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3083" y="1726562"/>
              <a:ext cx="116802" cy="1264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434" y="1456182"/>
              <a:ext cx="2107691" cy="7818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1354" y="1456182"/>
              <a:ext cx="2132075" cy="7818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0144" y="1456182"/>
              <a:ext cx="3488436" cy="7818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8462" y="1916404"/>
              <a:ext cx="557060" cy="7315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5434" y="1898904"/>
              <a:ext cx="7397496" cy="7818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8462" y="2359888"/>
              <a:ext cx="557060" cy="73154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434" y="2342388"/>
              <a:ext cx="7416546" cy="7818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5434" y="2683764"/>
              <a:ext cx="6354318" cy="78181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40739" y="1533652"/>
            <a:ext cx="7130415" cy="1680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spc="-130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create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point </a:t>
            </a:r>
            <a:r>
              <a:rPr sz="2800" b="1" spc="-5" dirty="0">
                <a:latin typeface="Calibri"/>
                <a:cs typeface="Calibri"/>
              </a:rPr>
              <a:t>cloud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geometry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samples</a:t>
            </a:r>
            <a:endParaRPr sz="2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spc="-5" dirty="0">
                <a:latin typeface="Calibri"/>
                <a:cs typeface="Calibri"/>
              </a:rPr>
              <a:t>These</a:t>
            </a:r>
            <a:r>
              <a:rPr sz="2800" spc="-10" dirty="0">
                <a:latin typeface="Calibri"/>
                <a:cs typeface="Calibri"/>
              </a:rPr>
              <a:t> points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5" dirty="0">
                <a:latin typeface="Calibri"/>
                <a:cs typeface="Calibri"/>
              </a:rPr>
              <a:t> used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redraw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5" dirty="0">
                <a:latin typeface="Calibri"/>
                <a:cs typeface="Calibri"/>
              </a:rPr>
              <a:t>object</a:t>
            </a:r>
            <a:endParaRPr sz="2800">
              <a:latin typeface="Calibri"/>
              <a:cs typeface="Calibri"/>
            </a:endParaRPr>
          </a:p>
          <a:p>
            <a:pPr marL="184150" marR="66040" indent="-171450">
              <a:lnSpc>
                <a:spcPts val="2690"/>
              </a:lnSpc>
              <a:spcBef>
                <a:spcPts val="780"/>
              </a:spcBef>
              <a:buFont typeface="Arial MT"/>
              <a:buChar char="•"/>
              <a:tabLst>
                <a:tab pos="184150" algn="l"/>
                <a:tab pos="6111875" algn="l"/>
              </a:tabLst>
            </a:pPr>
            <a:r>
              <a:rPr sz="2800" dirty="0">
                <a:latin typeface="Calibri"/>
                <a:cs typeface="Calibri"/>
              </a:rPr>
              <a:t>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</a:t>
            </a:r>
            <a:r>
              <a:rPr sz="2800" spc="-100" dirty="0">
                <a:latin typeface="Calibri"/>
                <a:cs typeface="Calibri"/>
              </a:rPr>
              <a:t>k</a:t>
            </a:r>
            <a:r>
              <a:rPr sz="2800" dirty="0">
                <a:latin typeface="Calibri"/>
                <a:cs typeface="Calibri"/>
              </a:rPr>
              <a:t>e as 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ame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a, a 3D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anner 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onl</a:t>
            </a:r>
            <a:r>
              <a:rPr sz="2800" dirty="0">
                <a:latin typeface="Calibri"/>
                <a:cs typeface="Calibri"/>
              </a:rPr>
              <a:t>y	</a:t>
            </a:r>
            <a:r>
              <a:rPr sz="2800" spc="-3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oll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ct  </a:t>
            </a:r>
            <a:r>
              <a:rPr sz="2800" spc="-15" dirty="0">
                <a:latin typeface="Calibri"/>
                <a:cs typeface="Calibri"/>
              </a:rPr>
              <a:t>information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an </a:t>
            </a:r>
            <a:r>
              <a:rPr sz="2800" spc="-5" dirty="0">
                <a:latin typeface="Calibri"/>
                <a:cs typeface="Calibri"/>
              </a:rPr>
              <a:t>object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obscured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170" y="505964"/>
            <a:ext cx="5291002" cy="3921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338328"/>
            <a:ext cx="534733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3D</a:t>
            </a:r>
            <a:r>
              <a:rPr b="0" spc="-20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spc="-10" dirty="0">
                <a:solidFill>
                  <a:srgbClr val="333E50"/>
                </a:solidFill>
                <a:latin typeface="Calibri Light"/>
                <a:cs typeface="Calibri Light"/>
              </a:rPr>
              <a:t>Scanner</a:t>
            </a:r>
            <a:r>
              <a:rPr b="0" spc="-40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:</a:t>
            </a:r>
            <a:r>
              <a:rPr b="0" spc="-20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spc="-10" dirty="0">
                <a:solidFill>
                  <a:srgbClr val="333E50"/>
                </a:solidFill>
                <a:latin typeface="Calibri Light"/>
                <a:cs typeface="Calibri Light"/>
              </a:rPr>
              <a:t>Classification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05433" y="1456182"/>
            <a:ext cx="4730750" cy="1990725"/>
            <a:chOff x="805433" y="1456182"/>
            <a:chExt cx="4730750" cy="19907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3082" y="1726562"/>
              <a:ext cx="116802" cy="1264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433" y="1456182"/>
              <a:ext cx="4730496" cy="7818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9555" y="1890522"/>
              <a:ext cx="481584" cy="6301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813" y="1874520"/>
              <a:ext cx="2822448" cy="6743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9555" y="2233422"/>
              <a:ext cx="481584" cy="6301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813" y="2217420"/>
              <a:ext cx="917448" cy="6743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6211" y="2217420"/>
              <a:ext cx="493001" cy="6743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9175" y="2217420"/>
              <a:ext cx="2787396" cy="6743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2173" y="2602217"/>
              <a:ext cx="402348" cy="5257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2955" y="2588514"/>
              <a:ext cx="765809" cy="5631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84247" y="2588514"/>
              <a:ext cx="412254" cy="5631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1972" y="2588514"/>
              <a:ext cx="1855470" cy="5631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2173" y="2897111"/>
              <a:ext cx="402348" cy="5257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2955" y="2883408"/>
              <a:ext cx="765809" cy="5631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84247" y="2883408"/>
              <a:ext cx="412254" cy="56311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1972" y="2883408"/>
              <a:ext cx="1901952" cy="56311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40739" y="1533652"/>
            <a:ext cx="4464685" cy="1732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ts val="3279"/>
              </a:lnSpc>
              <a:spcBef>
                <a:spcPts val="100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spc="-5" dirty="0">
                <a:latin typeface="Calibri"/>
                <a:cs typeface="Calibri"/>
              </a:rPr>
              <a:t>Depending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technology</a:t>
            </a:r>
            <a:endParaRPr sz="2800">
              <a:latin typeface="Calibri"/>
              <a:cs typeface="Calibri"/>
            </a:endParaRPr>
          </a:p>
          <a:p>
            <a:pPr marL="527050" lvl="1" indent="-171450">
              <a:lnSpc>
                <a:spcPts val="2710"/>
              </a:lnSpc>
              <a:buFont typeface="Arial MT"/>
              <a:buChar char="•"/>
              <a:tabLst>
                <a:tab pos="527050" algn="l"/>
              </a:tabLst>
            </a:pPr>
            <a:r>
              <a:rPr sz="2400" spc="-10" dirty="0">
                <a:latin typeface="Calibri"/>
                <a:cs typeface="Calibri"/>
              </a:rPr>
              <a:t>Contact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Scanner</a:t>
            </a:r>
            <a:endParaRPr sz="2400">
              <a:latin typeface="Calibri"/>
              <a:cs typeface="Calibri"/>
            </a:endParaRPr>
          </a:p>
          <a:p>
            <a:pPr marL="527050" lvl="1" indent="-171450">
              <a:lnSpc>
                <a:spcPts val="2760"/>
              </a:lnSpc>
              <a:buFont typeface="Arial MT"/>
              <a:buChar char="•"/>
              <a:tabLst>
                <a:tab pos="527050" algn="l"/>
              </a:tabLst>
            </a:pPr>
            <a:r>
              <a:rPr sz="2400" spc="-10" dirty="0">
                <a:latin typeface="Calibri"/>
                <a:cs typeface="Calibri"/>
              </a:rPr>
              <a:t>Non-contact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Scanner</a:t>
            </a:r>
            <a:endParaRPr sz="2400">
              <a:latin typeface="Calibri"/>
              <a:cs typeface="Calibri"/>
            </a:endParaRPr>
          </a:p>
          <a:p>
            <a:pPr marL="869950" lvl="2" indent="-171450">
              <a:lnSpc>
                <a:spcPts val="2330"/>
              </a:lnSpc>
              <a:buFont typeface="Arial MT"/>
              <a:buChar char="•"/>
              <a:tabLst>
                <a:tab pos="869950" algn="l"/>
              </a:tabLst>
            </a:pPr>
            <a:r>
              <a:rPr sz="2000" spc="-10" dirty="0">
                <a:latin typeface="Calibri"/>
                <a:cs typeface="Calibri"/>
              </a:rPr>
              <a:t>Non-contact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Active</a:t>
            </a:r>
            <a:endParaRPr sz="2000">
              <a:latin typeface="Calibri"/>
              <a:cs typeface="Calibri"/>
            </a:endParaRPr>
          </a:p>
          <a:p>
            <a:pPr marL="869950" lvl="2" indent="-171450">
              <a:lnSpc>
                <a:spcPts val="2360"/>
              </a:lnSpc>
              <a:buFont typeface="Arial MT"/>
              <a:buChar char="•"/>
              <a:tabLst>
                <a:tab pos="869950" algn="l"/>
              </a:tabLst>
            </a:pPr>
            <a:r>
              <a:rPr sz="2000" spc="-10" dirty="0">
                <a:latin typeface="Calibri"/>
                <a:cs typeface="Calibri"/>
              </a:rPr>
              <a:t>Non-contact</a:t>
            </a:r>
            <a:r>
              <a:rPr sz="2000" spc="-15" dirty="0">
                <a:latin typeface="Calibri"/>
                <a:cs typeface="Calibri"/>
              </a:rPr>
              <a:t> Passive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228" y="533321"/>
            <a:ext cx="4249980" cy="3647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338328"/>
            <a:ext cx="42799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3D</a:t>
            </a:r>
            <a:r>
              <a:rPr b="0" spc="-20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spc="-10" dirty="0">
                <a:solidFill>
                  <a:srgbClr val="333E50"/>
                </a:solidFill>
                <a:latin typeface="Calibri Light"/>
                <a:cs typeface="Calibri Light"/>
              </a:rPr>
              <a:t>Scanner</a:t>
            </a:r>
            <a:r>
              <a:rPr b="0" spc="-40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:</a:t>
            </a:r>
            <a:r>
              <a:rPr b="0" spc="-15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spc="-20" dirty="0">
                <a:solidFill>
                  <a:srgbClr val="333E50"/>
                </a:solidFill>
                <a:latin typeface="Calibri Light"/>
                <a:cs typeface="Calibri Light"/>
              </a:rPr>
              <a:t>Contact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8462" y="1456182"/>
            <a:ext cx="8329930" cy="3236595"/>
            <a:chOff x="648462" y="1456182"/>
            <a:chExt cx="8329930" cy="32365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3083" y="1726562"/>
              <a:ext cx="116802" cy="1264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434" y="1456182"/>
              <a:ext cx="4496562" cy="7818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462" y="1916404"/>
              <a:ext cx="557060" cy="7315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434" y="1898904"/>
              <a:ext cx="4910328" cy="7818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3990" y="1898904"/>
              <a:ext cx="1072908" cy="7818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8171" y="1898904"/>
              <a:ext cx="569988" cy="7818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6376" y="1898904"/>
              <a:ext cx="650011" cy="7818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44590" y="1898904"/>
              <a:ext cx="1804415" cy="7818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5434" y="2240280"/>
              <a:ext cx="696493" cy="7818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0130" y="2240280"/>
              <a:ext cx="1794510" cy="7818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72868" y="2240280"/>
              <a:ext cx="650011" cy="7818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1082" y="2240280"/>
              <a:ext cx="1447038" cy="7818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462" y="2701264"/>
              <a:ext cx="557060" cy="73154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5434" y="2683764"/>
              <a:ext cx="8172450" cy="7818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5434" y="3025140"/>
              <a:ext cx="1760981" cy="7818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462" y="3485362"/>
              <a:ext cx="557060" cy="73154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5434" y="3467861"/>
              <a:ext cx="5987795" cy="7818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462" y="3928084"/>
              <a:ext cx="557060" cy="73154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5434" y="3910583"/>
              <a:ext cx="1067549" cy="7818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1224" y="3910583"/>
              <a:ext cx="650011" cy="7818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99437" y="3910583"/>
              <a:ext cx="649249" cy="7818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86890" y="3910583"/>
              <a:ext cx="570738" cy="7818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95856" y="3910583"/>
              <a:ext cx="1763268" cy="7818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97351" y="3910583"/>
              <a:ext cx="772668" cy="7818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08247" y="3910583"/>
              <a:ext cx="1775460" cy="7818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21935" y="3910583"/>
              <a:ext cx="772667" cy="7818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32832" y="3910583"/>
              <a:ext cx="1603247" cy="7818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74308" y="3910583"/>
              <a:ext cx="1271778" cy="7818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84314" y="3910583"/>
              <a:ext cx="569988" cy="78181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840739" y="1533652"/>
            <a:ext cx="7825740" cy="2907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spc="-10" dirty="0">
                <a:latin typeface="Calibri"/>
                <a:cs typeface="Calibri"/>
              </a:rPr>
              <a:t>Scan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through </a:t>
            </a:r>
            <a:r>
              <a:rPr sz="2800" spc="-20" dirty="0">
                <a:latin typeface="Calibri"/>
                <a:cs typeface="Calibri"/>
              </a:rPr>
              <a:t>physical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touch</a:t>
            </a:r>
            <a:endParaRPr sz="2800">
              <a:latin typeface="Calibri"/>
              <a:cs typeface="Calibri"/>
            </a:endParaRPr>
          </a:p>
          <a:p>
            <a:pPr marL="184150" indent="-171450">
              <a:lnSpc>
                <a:spcPts val="3025"/>
              </a:lnSpc>
              <a:spcBef>
                <a:spcPts val="125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spc="-5" dirty="0">
                <a:latin typeface="Calibri"/>
                <a:cs typeface="Calibri"/>
              </a:rPr>
              <a:t>This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" dirty="0">
                <a:latin typeface="Calibri"/>
                <a:cs typeface="Calibri"/>
              </a:rPr>
              <a:t> basically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scanner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CNC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</a:t>
            </a:r>
            <a:r>
              <a:rPr sz="2800" b="1" spc="-1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omputer</a:t>
            </a:r>
            <a:endParaRPr sz="2800">
              <a:latin typeface="Calibri"/>
              <a:cs typeface="Calibri"/>
            </a:endParaRPr>
          </a:p>
          <a:p>
            <a:pPr marL="184150">
              <a:lnSpc>
                <a:spcPts val="3025"/>
              </a:lnSpc>
            </a:pPr>
            <a:r>
              <a:rPr sz="2800" b="1" spc="-1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umerical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C</a:t>
            </a:r>
            <a:r>
              <a:rPr sz="2800" spc="-15" dirty="0">
                <a:latin typeface="Calibri"/>
                <a:cs typeface="Calibri"/>
              </a:rPr>
              <a:t>ontrol)</a:t>
            </a:r>
            <a:endParaRPr sz="2800">
              <a:latin typeface="Calibri"/>
              <a:cs typeface="Calibri"/>
            </a:endParaRPr>
          </a:p>
          <a:p>
            <a:pPr marL="184150" marR="5080" indent="-171450">
              <a:lnSpc>
                <a:spcPts val="2690"/>
              </a:lnSpc>
              <a:spcBef>
                <a:spcPts val="780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spc="-15" dirty="0">
                <a:latin typeface="Calibri"/>
                <a:cs typeface="Calibri"/>
              </a:rPr>
              <a:t>There </a:t>
            </a:r>
            <a:r>
              <a:rPr sz="2800" dirty="0">
                <a:latin typeface="Calibri"/>
                <a:cs typeface="Calibri"/>
              </a:rPr>
              <a:t>is a </a:t>
            </a:r>
            <a:r>
              <a:rPr sz="2800" spc="-5" dirty="0">
                <a:latin typeface="Calibri"/>
                <a:cs typeface="Calibri"/>
              </a:rPr>
              <a:t>mechanical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system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available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holds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scan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unit</a:t>
            </a:r>
            <a:endParaRPr sz="2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150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spc="-5" dirty="0">
                <a:latin typeface="Calibri"/>
                <a:cs typeface="Calibri"/>
              </a:rPr>
              <a:t>This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system</a:t>
            </a:r>
            <a:r>
              <a:rPr sz="2800" spc="-10" dirty="0">
                <a:latin typeface="Calibri"/>
                <a:cs typeface="Calibri"/>
              </a:rPr>
              <a:t> can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move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20" dirty="0">
                <a:latin typeface="Calibri"/>
                <a:cs typeface="Calibri"/>
              </a:rPr>
              <a:t>any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direction</a:t>
            </a:r>
            <a:endParaRPr sz="2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spc="5" dirty="0">
                <a:latin typeface="Calibri"/>
                <a:cs typeface="Calibri"/>
              </a:rPr>
              <a:t>E.g.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C</a:t>
            </a:r>
            <a:r>
              <a:rPr sz="2800" spc="-15" dirty="0">
                <a:latin typeface="Calibri"/>
                <a:cs typeface="Calibri"/>
              </a:rPr>
              <a:t>o-ordinate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easuring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achine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b="1" spc="-5" dirty="0">
                <a:latin typeface="Calibri"/>
                <a:cs typeface="Calibri"/>
              </a:rPr>
              <a:t>CMM</a:t>
            </a:r>
            <a:r>
              <a:rPr sz="2800" spc="-5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228" y="533321"/>
            <a:ext cx="4249980" cy="3647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338328"/>
            <a:ext cx="42799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3D</a:t>
            </a:r>
            <a:r>
              <a:rPr b="0" spc="-20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spc="-10" dirty="0">
                <a:solidFill>
                  <a:srgbClr val="333E50"/>
                </a:solidFill>
                <a:latin typeface="Calibri Light"/>
                <a:cs typeface="Calibri Light"/>
              </a:rPr>
              <a:t>Scanner</a:t>
            </a:r>
            <a:r>
              <a:rPr b="0" spc="-40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:</a:t>
            </a:r>
            <a:r>
              <a:rPr b="0" spc="-15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spc="-20" dirty="0">
                <a:solidFill>
                  <a:srgbClr val="333E50"/>
                </a:solidFill>
                <a:latin typeface="Calibri Light"/>
                <a:cs typeface="Calibri Light"/>
              </a:rPr>
              <a:t>Contact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8462" y="1456182"/>
            <a:ext cx="7151370" cy="1565910"/>
            <a:chOff x="648462" y="1456182"/>
            <a:chExt cx="7151370" cy="15659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3083" y="1726562"/>
              <a:ext cx="116802" cy="1264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434" y="1456182"/>
              <a:ext cx="6994398" cy="7818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5434" y="1797558"/>
              <a:ext cx="1961388" cy="7818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462" y="2257780"/>
              <a:ext cx="557060" cy="7315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5434" y="2240280"/>
              <a:ext cx="4489704" cy="78181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40739" y="1533652"/>
            <a:ext cx="6650990" cy="123698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84150" marR="5080" indent="-171450">
              <a:lnSpc>
                <a:spcPts val="2690"/>
              </a:lnSpc>
              <a:spcBef>
                <a:spcPts val="750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spc="-15" dirty="0">
                <a:latin typeface="Calibri"/>
                <a:cs typeface="Calibri"/>
              </a:rPr>
              <a:t>Contact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3D </a:t>
            </a:r>
            <a:r>
              <a:rPr sz="2800" spc="-5" dirty="0">
                <a:latin typeface="Calibri"/>
                <a:cs typeface="Calibri"/>
              </a:rPr>
              <a:t>Scanner </a:t>
            </a:r>
            <a:r>
              <a:rPr sz="2800" dirty="0">
                <a:latin typeface="Calibri"/>
                <a:cs typeface="Calibri"/>
              </a:rPr>
              <a:t>is </a:t>
            </a:r>
            <a:r>
              <a:rPr sz="2800" spc="-5" dirty="0">
                <a:latin typeface="Calibri"/>
                <a:cs typeface="Calibri"/>
              </a:rPr>
              <a:t>used</a:t>
            </a:r>
            <a:r>
              <a:rPr sz="2800" dirty="0">
                <a:latin typeface="Calibri"/>
                <a:cs typeface="Calibri"/>
              </a:rPr>
              <a:t> in</a:t>
            </a:r>
            <a:r>
              <a:rPr sz="2800" spc="-5" dirty="0">
                <a:latin typeface="Calibri"/>
                <a:cs typeface="Calibri"/>
              </a:rPr>
              <a:t> manufacturing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industries</a:t>
            </a:r>
            <a:endParaRPr sz="2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145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spc="-5" dirty="0">
                <a:latin typeface="Calibri"/>
                <a:cs typeface="Calibri"/>
              </a:rPr>
              <a:t>Cons: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physical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contact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30117" y="2798825"/>
            <a:ext cx="2757678" cy="405688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122" y="533321"/>
            <a:ext cx="5217163" cy="3647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338328"/>
            <a:ext cx="52463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3D</a:t>
            </a:r>
            <a:r>
              <a:rPr b="0" spc="-10" dirty="0">
                <a:solidFill>
                  <a:srgbClr val="333E50"/>
                </a:solidFill>
                <a:latin typeface="Calibri Light"/>
                <a:cs typeface="Calibri Light"/>
              </a:rPr>
              <a:t> Scanner</a:t>
            </a:r>
            <a:r>
              <a:rPr b="0" spc="-35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:</a:t>
            </a:r>
            <a:r>
              <a:rPr b="0" spc="-10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spc="-5" dirty="0">
                <a:solidFill>
                  <a:srgbClr val="333E50"/>
                </a:solidFill>
                <a:latin typeface="Calibri Light"/>
                <a:cs typeface="Calibri Light"/>
              </a:rPr>
              <a:t>Non</a:t>
            </a:r>
            <a:r>
              <a:rPr b="0" spc="-25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spc="-20" dirty="0">
                <a:solidFill>
                  <a:srgbClr val="333E50"/>
                </a:solidFill>
                <a:latin typeface="Calibri Light"/>
                <a:cs typeface="Calibri Light"/>
              </a:rPr>
              <a:t>Contact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8462" y="1456182"/>
            <a:ext cx="8465185" cy="3106420"/>
            <a:chOff x="648462" y="1456182"/>
            <a:chExt cx="8465185" cy="31064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3083" y="1726562"/>
              <a:ext cx="116802" cy="1264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434" y="1456182"/>
              <a:ext cx="8308085" cy="7818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5434" y="1797558"/>
              <a:ext cx="2308860" cy="7818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462" y="2257780"/>
              <a:ext cx="557060" cy="7315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5434" y="2240280"/>
              <a:ext cx="6813804" cy="7818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462" y="2701264"/>
              <a:ext cx="557060" cy="73154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5434" y="2683764"/>
              <a:ext cx="5439156" cy="7818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462" y="3143986"/>
              <a:ext cx="557060" cy="73154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434" y="3126486"/>
              <a:ext cx="5932932" cy="7818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9556" y="3560826"/>
              <a:ext cx="481584" cy="6301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8813" y="3544824"/>
              <a:ext cx="5521451" cy="67436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9556" y="3903726"/>
              <a:ext cx="481584" cy="6301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8813" y="3887724"/>
              <a:ext cx="5065014" cy="67436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40739" y="1533652"/>
            <a:ext cx="7960359" cy="281178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84150" marR="5080" indent="-171450">
              <a:lnSpc>
                <a:spcPts val="2690"/>
              </a:lnSpc>
              <a:spcBef>
                <a:spcPts val="750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spc="-5" dirty="0">
                <a:latin typeface="Calibri"/>
                <a:cs typeface="Calibri"/>
              </a:rPr>
              <a:t>This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type</a:t>
            </a:r>
            <a:r>
              <a:rPr sz="2800" spc="-5" dirty="0">
                <a:latin typeface="Calibri"/>
                <a:cs typeface="Calibri"/>
              </a:rPr>
              <a:t> of scanner do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any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contact</a:t>
            </a:r>
            <a:r>
              <a:rPr sz="2800" dirty="0">
                <a:latin typeface="Calibri"/>
                <a:cs typeface="Calibri"/>
              </a:rPr>
              <a:t> with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target </a:t>
            </a:r>
            <a:r>
              <a:rPr sz="2800" spc="-5" dirty="0">
                <a:latin typeface="Calibri"/>
                <a:cs typeface="Calibri"/>
              </a:rPr>
              <a:t>object</a:t>
            </a:r>
            <a:endParaRPr sz="2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145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spc="-10" dirty="0">
                <a:latin typeface="Calibri"/>
                <a:cs typeface="Calibri"/>
              </a:rPr>
              <a:t>Instead</a:t>
            </a:r>
            <a:r>
              <a:rPr sz="2800" spc="-5" dirty="0">
                <a:latin typeface="Calibri"/>
                <a:cs typeface="Calibri"/>
              </a:rPr>
              <a:t> of </a:t>
            </a:r>
            <a:r>
              <a:rPr sz="2800" spc="-20" dirty="0">
                <a:latin typeface="Calibri"/>
                <a:cs typeface="Calibri"/>
              </a:rPr>
              <a:t>Physical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contact,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radiation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 </a:t>
            </a:r>
            <a:r>
              <a:rPr sz="2800" spc="-5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spc="-5" dirty="0">
                <a:latin typeface="Calibri"/>
                <a:cs typeface="Calibri"/>
              </a:rPr>
              <a:t>Radiation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could</a:t>
            </a:r>
            <a:r>
              <a:rPr sz="2800" spc="-5" dirty="0">
                <a:latin typeface="Calibri"/>
                <a:cs typeface="Calibri"/>
              </a:rPr>
              <a:t> be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LASER, </a:t>
            </a:r>
            <a:r>
              <a:rPr sz="2800" dirty="0">
                <a:latin typeface="Calibri"/>
                <a:cs typeface="Calibri"/>
              </a:rPr>
              <a:t>IR</a:t>
            </a:r>
            <a:r>
              <a:rPr sz="2800" spc="-5" dirty="0">
                <a:latin typeface="Calibri"/>
                <a:cs typeface="Calibri"/>
              </a:rPr>
              <a:t> or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VR</a:t>
            </a:r>
            <a:endParaRPr sz="2800">
              <a:latin typeface="Calibri"/>
              <a:cs typeface="Calibri"/>
            </a:endParaRPr>
          </a:p>
          <a:p>
            <a:pPr marL="184150" marR="2378075" indent="-184150" algn="r">
              <a:lnSpc>
                <a:spcPts val="3279"/>
              </a:lnSpc>
              <a:spcBef>
                <a:spcPts val="125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spc="-5" dirty="0">
                <a:latin typeface="Calibri"/>
                <a:cs typeface="Calibri"/>
              </a:rPr>
              <a:t>Depending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dirty="0">
                <a:latin typeface="Calibri"/>
                <a:cs typeface="Calibri"/>
              </a:rPr>
              <a:t> 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radiation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these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endParaRPr sz="2800">
              <a:latin typeface="Calibri"/>
              <a:cs typeface="Calibri"/>
            </a:endParaRPr>
          </a:p>
          <a:p>
            <a:pPr marL="171450" marR="2300605" lvl="1" indent="-171450" algn="r">
              <a:lnSpc>
                <a:spcPts val="2710"/>
              </a:lnSpc>
              <a:buFont typeface="Arial MT"/>
              <a:buChar char="•"/>
              <a:tabLst>
                <a:tab pos="171450" algn="l"/>
              </a:tabLst>
            </a:pPr>
            <a:r>
              <a:rPr sz="2400" spc="-5" dirty="0">
                <a:latin typeface="Calibri"/>
                <a:cs typeface="Calibri"/>
              </a:rPr>
              <a:t>Active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(NCA):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external </a:t>
            </a:r>
            <a:r>
              <a:rPr sz="2400" spc="-5" dirty="0">
                <a:latin typeface="Calibri"/>
                <a:cs typeface="Calibri"/>
              </a:rPr>
              <a:t>light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resource</a:t>
            </a:r>
            <a:endParaRPr sz="2400">
              <a:latin typeface="Calibri"/>
              <a:cs typeface="Calibri"/>
            </a:endParaRPr>
          </a:p>
          <a:p>
            <a:pPr marL="527050" lvl="1" indent="-171450">
              <a:lnSpc>
                <a:spcPts val="2790"/>
              </a:lnSpc>
              <a:buFont typeface="Arial MT"/>
              <a:buChar char="•"/>
              <a:tabLst>
                <a:tab pos="527050" algn="l"/>
              </a:tabLst>
            </a:pPr>
            <a:r>
              <a:rPr sz="2400" spc="-15" dirty="0">
                <a:latin typeface="Calibri"/>
                <a:cs typeface="Calibri"/>
              </a:rPr>
              <a:t>Passive</a:t>
            </a:r>
            <a:r>
              <a:rPr sz="2400" spc="-5" dirty="0">
                <a:latin typeface="Calibri"/>
                <a:cs typeface="Calibri"/>
              </a:rPr>
              <a:t> (NCP):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reflected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light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929" y="515083"/>
            <a:ext cx="4958485" cy="3829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338328"/>
            <a:ext cx="50063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3D</a:t>
            </a:r>
            <a:r>
              <a:rPr b="0" spc="-15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spc="-10" dirty="0">
                <a:solidFill>
                  <a:srgbClr val="333E50"/>
                </a:solidFill>
                <a:latin typeface="Calibri Light"/>
                <a:cs typeface="Calibri Light"/>
              </a:rPr>
              <a:t>Scanner</a:t>
            </a:r>
            <a:r>
              <a:rPr b="0" spc="-35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:</a:t>
            </a:r>
            <a:r>
              <a:rPr b="0" spc="-15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spc="-5" dirty="0">
                <a:solidFill>
                  <a:srgbClr val="333E50"/>
                </a:solidFill>
                <a:latin typeface="Calibri Light"/>
                <a:cs typeface="Calibri Light"/>
              </a:rPr>
              <a:t>NCA</a:t>
            </a:r>
            <a:r>
              <a:rPr b="0" spc="-40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&amp;</a:t>
            </a:r>
            <a:r>
              <a:rPr b="0" spc="-15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spc="-5" dirty="0">
                <a:solidFill>
                  <a:srgbClr val="333E50"/>
                </a:solidFill>
                <a:latin typeface="Calibri Light"/>
                <a:cs typeface="Calibri Light"/>
              </a:rPr>
              <a:t>NCP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8462" y="1456182"/>
            <a:ext cx="7296150" cy="3629025"/>
            <a:chOff x="648462" y="1456182"/>
            <a:chExt cx="7296150" cy="36290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3083" y="1726562"/>
              <a:ext cx="116802" cy="1264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434" y="1456182"/>
              <a:ext cx="3272790" cy="7818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9556" y="1890522"/>
              <a:ext cx="481584" cy="6301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813" y="1874520"/>
              <a:ext cx="1014222" cy="6743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2986" y="1874520"/>
              <a:ext cx="493001" cy="6743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5950" y="1874520"/>
              <a:ext cx="653808" cy="6743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9695" y="1874520"/>
              <a:ext cx="493001" cy="6743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32659" y="1874520"/>
              <a:ext cx="2598419" cy="6743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9556" y="2233422"/>
              <a:ext cx="481584" cy="6301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8813" y="2217420"/>
              <a:ext cx="3582924" cy="6743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9556" y="2577084"/>
              <a:ext cx="481584" cy="6301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8813" y="2561082"/>
              <a:ext cx="1808988" cy="6743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54045" y="2561082"/>
              <a:ext cx="3384804" cy="6743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9556" y="2920746"/>
              <a:ext cx="481584" cy="6301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8813" y="2904744"/>
              <a:ext cx="3230117" cy="674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9556" y="3263646"/>
              <a:ext cx="481584" cy="63017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8813" y="3247644"/>
              <a:ext cx="3428238" cy="67437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9556" y="3607308"/>
              <a:ext cx="481584" cy="6301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8813" y="3591305"/>
              <a:ext cx="3480054" cy="67437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9556" y="3950970"/>
              <a:ext cx="481584" cy="6301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8813" y="3934967"/>
              <a:ext cx="2712719" cy="67436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91484" y="3934967"/>
              <a:ext cx="493001" cy="67436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84447" y="3934967"/>
              <a:ext cx="844296" cy="67436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8462" y="4320514"/>
              <a:ext cx="557060" cy="73154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5434" y="4303014"/>
              <a:ext cx="7139178" cy="78181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840739" y="1533652"/>
            <a:ext cx="6874509" cy="330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ts val="3279"/>
              </a:lnSpc>
              <a:spcBef>
                <a:spcPts val="100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dirty="0">
                <a:latin typeface="Calibri"/>
                <a:cs typeface="Calibri"/>
              </a:rPr>
              <a:t>Name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some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NCA</a:t>
            </a:r>
            <a:endParaRPr sz="2800">
              <a:latin typeface="Calibri"/>
              <a:cs typeface="Calibri"/>
            </a:endParaRPr>
          </a:p>
          <a:p>
            <a:pPr marL="527050" lvl="1" indent="-171450">
              <a:lnSpc>
                <a:spcPts val="2710"/>
              </a:lnSpc>
              <a:buFont typeface="Arial MT"/>
              <a:buChar char="•"/>
              <a:tabLst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Time-of-flight: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LASER</a:t>
            </a:r>
            <a:endParaRPr sz="2400">
              <a:latin typeface="Calibri"/>
              <a:cs typeface="Calibri"/>
            </a:endParaRPr>
          </a:p>
          <a:p>
            <a:pPr marL="527050" lvl="1" indent="-171450">
              <a:lnSpc>
                <a:spcPts val="2705"/>
              </a:lnSpc>
              <a:buFont typeface="Arial MT"/>
              <a:buChar char="•"/>
              <a:tabLst>
                <a:tab pos="527050" algn="l"/>
              </a:tabLst>
            </a:pPr>
            <a:r>
              <a:rPr sz="2400" spc="-15" dirty="0">
                <a:latin typeface="Calibri"/>
                <a:cs typeface="Calibri"/>
              </a:rPr>
              <a:t>Triangulation: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LASER</a:t>
            </a:r>
            <a:endParaRPr sz="2400">
              <a:latin typeface="Calibri"/>
              <a:cs typeface="Calibri"/>
            </a:endParaRPr>
          </a:p>
          <a:p>
            <a:pPr marL="527050" lvl="1" indent="-171450">
              <a:lnSpc>
                <a:spcPts val="2705"/>
              </a:lnSpc>
              <a:buFont typeface="Arial MT"/>
              <a:buChar char="•"/>
              <a:tabLst>
                <a:tab pos="527050" algn="l"/>
              </a:tabLst>
            </a:pPr>
            <a:r>
              <a:rPr sz="2400" spc="-10" dirty="0">
                <a:latin typeface="Calibri"/>
                <a:cs typeface="Calibri"/>
              </a:rPr>
              <a:t>Conoscopic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Holography: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LASER</a:t>
            </a:r>
            <a:endParaRPr sz="2400">
              <a:latin typeface="Calibri"/>
              <a:cs typeface="Calibri"/>
            </a:endParaRPr>
          </a:p>
          <a:p>
            <a:pPr marL="527050" lvl="1" indent="-171450">
              <a:lnSpc>
                <a:spcPts val="2705"/>
              </a:lnSpc>
              <a:buFont typeface="Arial MT"/>
              <a:buChar char="•"/>
              <a:tabLst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Hand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held: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LASER</a:t>
            </a:r>
            <a:endParaRPr sz="2400">
              <a:latin typeface="Calibri"/>
              <a:cs typeface="Calibri"/>
            </a:endParaRPr>
          </a:p>
          <a:p>
            <a:pPr marL="527050" lvl="1" indent="-171450">
              <a:lnSpc>
                <a:spcPts val="2705"/>
              </a:lnSpc>
              <a:buFont typeface="Arial MT"/>
              <a:buChar char="•"/>
              <a:tabLst>
                <a:tab pos="527050" algn="l"/>
              </a:tabLst>
            </a:pPr>
            <a:r>
              <a:rPr sz="2400" spc="-10" dirty="0">
                <a:latin typeface="Calibri"/>
                <a:cs typeface="Calibri"/>
              </a:rPr>
              <a:t>Structured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light: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VL</a:t>
            </a:r>
            <a:endParaRPr sz="2400">
              <a:latin typeface="Calibri"/>
              <a:cs typeface="Calibri"/>
            </a:endParaRPr>
          </a:p>
          <a:p>
            <a:pPr marL="527050" lvl="1" indent="-171450">
              <a:lnSpc>
                <a:spcPts val="2705"/>
              </a:lnSpc>
              <a:buFont typeface="Arial MT"/>
              <a:buChar char="•"/>
              <a:tabLst>
                <a:tab pos="527050" algn="l"/>
              </a:tabLst>
            </a:pPr>
            <a:r>
              <a:rPr sz="2400" spc="-10" dirty="0">
                <a:latin typeface="Calibri"/>
                <a:cs typeface="Calibri"/>
              </a:rPr>
              <a:t>Modulated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light: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VL</a:t>
            </a:r>
            <a:endParaRPr sz="2400">
              <a:latin typeface="Calibri"/>
              <a:cs typeface="Calibri"/>
            </a:endParaRPr>
          </a:p>
          <a:p>
            <a:pPr marL="527050" lvl="1" indent="-171450">
              <a:lnSpc>
                <a:spcPts val="2795"/>
              </a:lnSpc>
              <a:buFont typeface="Arial MT"/>
              <a:buChar char="•"/>
              <a:tabLst>
                <a:tab pos="527050" algn="l"/>
              </a:tabLst>
            </a:pPr>
            <a:r>
              <a:rPr sz="2400" spc="-15" dirty="0">
                <a:latin typeface="Calibri"/>
                <a:cs typeface="Calibri"/>
              </a:rPr>
              <a:t>Volumetric: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X-Ray</a:t>
            </a:r>
            <a:endParaRPr sz="24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184150" algn="l"/>
              </a:tabLst>
            </a:pPr>
            <a:r>
              <a:rPr sz="2800" dirty="0">
                <a:latin typeface="Calibri"/>
                <a:cs typeface="Calibri"/>
              </a:rPr>
              <a:t>NCP</a:t>
            </a:r>
            <a:r>
              <a:rPr sz="2800" spc="-5" dirty="0">
                <a:latin typeface="Calibri"/>
                <a:cs typeface="Calibri"/>
              </a:rPr>
              <a:t> uses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reflected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light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from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target </a:t>
            </a:r>
            <a:r>
              <a:rPr sz="2800" spc="-5" dirty="0">
                <a:latin typeface="Calibri"/>
                <a:cs typeface="Calibri"/>
              </a:rPr>
              <a:t>object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38328"/>
            <a:ext cx="49745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3D</a:t>
            </a:r>
            <a:r>
              <a:rPr b="0" spc="-25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spc="-10" dirty="0">
                <a:solidFill>
                  <a:srgbClr val="333E50"/>
                </a:solidFill>
                <a:latin typeface="Calibri Light"/>
                <a:cs typeface="Calibri Light"/>
              </a:rPr>
              <a:t>Scanner</a:t>
            </a:r>
            <a:r>
              <a:rPr b="0" spc="-45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dirty="0">
                <a:solidFill>
                  <a:srgbClr val="333E50"/>
                </a:solidFill>
                <a:latin typeface="Calibri Light"/>
                <a:cs typeface="Calibri Light"/>
              </a:rPr>
              <a:t>:</a:t>
            </a:r>
            <a:r>
              <a:rPr b="0" spc="-20" dirty="0">
                <a:solidFill>
                  <a:srgbClr val="333E50"/>
                </a:solidFill>
                <a:latin typeface="Calibri Light"/>
                <a:cs typeface="Calibri Light"/>
              </a:rPr>
              <a:t> </a:t>
            </a:r>
            <a:r>
              <a:rPr b="0" spc="-10" dirty="0">
                <a:solidFill>
                  <a:srgbClr val="333E50"/>
                </a:solidFill>
                <a:latin typeface="Calibri Light"/>
                <a:cs typeface="Calibri Light"/>
              </a:rPr>
              <a:t>Screenshot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403" y="1911837"/>
            <a:ext cx="7859291" cy="429847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385</Words>
  <Application>Microsoft Office PowerPoint</Application>
  <PresentationFormat>On-screen Show (4:3)</PresentationFormat>
  <Paragraphs>87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 MT</vt:lpstr>
      <vt:lpstr>Calibri</vt:lpstr>
      <vt:lpstr>Calibri Light</vt:lpstr>
      <vt:lpstr>Verdana</vt:lpstr>
      <vt:lpstr>Office Theme</vt:lpstr>
      <vt:lpstr>Input Device: Scanner (3D)</vt:lpstr>
      <vt:lpstr>Scanner : 3D</vt:lpstr>
      <vt:lpstr>3D Scanner : Functionality</vt:lpstr>
      <vt:lpstr>3D Scanner : Classification</vt:lpstr>
      <vt:lpstr>3D Scanner : Contact</vt:lpstr>
      <vt:lpstr>3D Scanner : Contact</vt:lpstr>
      <vt:lpstr>3D Scanner : Non Contact</vt:lpstr>
      <vt:lpstr>3D Scanner : NCA &amp; NCP</vt:lpstr>
      <vt:lpstr>3D Scanner : Screenshot</vt:lpstr>
      <vt:lpstr>3D Scanner : Screenshot</vt:lpstr>
      <vt:lpstr>3D Scanner : Screenshot</vt:lpstr>
      <vt:lpstr>3D Scanner : Applications</vt:lpstr>
      <vt:lpstr>Camera Vs Scanner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Bright</dc:creator>
  <cp:lastModifiedBy>User</cp:lastModifiedBy>
  <cp:revision>1</cp:revision>
  <dcterms:created xsi:type="dcterms:W3CDTF">2022-06-28T06:08:40Z</dcterms:created>
  <dcterms:modified xsi:type="dcterms:W3CDTF">2022-06-28T06:09:05Z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2020-06-15T00:00:00Z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2022-06-28T00:00:00Z</vt:filetime>
  </property>
</Properties>
</file>